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3" autoAdjust="0"/>
    <p:restoredTop sz="94660"/>
  </p:normalViewPr>
  <p:slideViewPr>
    <p:cSldViewPr snapToGrid="0">
      <p:cViewPr varScale="1">
        <p:scale>
          <a:sx n="72" d="100"/>
          <a:sy n="72" d="100"/>
        </p:scale>
        <p:origin x="4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91549-E310-47D4-BB1E-2AA7028B0055}" type="datetimeFigureOut">
              <a:rPr lang="es-MX" smtClean="0"/>
              <a:t>18/11/2020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C96BC8-77D9-43AF-93F7-5745B96FB308}" type="slidenum">
              <a:rPr lang="es-MX" smtClean="0"/>
              <a:t>‹Nº›</a:t>
            </a:fld>
            <a:endParaRPr lang="es-MX"/>
          </a:p>
        </p:txBody>
      </p:sp>
    </p:spTree>
    <p:extLst>
      <p:ext uri="{BB962C8B-B14F-4D97-AF65-F5344CB8AC3E}">
        <p14:creationId xmlns:p14="http://schemas.microsoft.com/office/powerpoint/2010/main" val="2231881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AC77F-FF8B-4026-A2D7-6EFDE747B55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4C8FEE56-D171-439A-B8B6-70EFB04301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C8612947-0837-4E88-8990-95E92B70EE62}"/>
              </a:ext>
            </a:extLst>
          </p:cNvPr>
          <p:cNvSpPr>
            <a:spLocks noGrp="1"/>
          </p:cNvSpPr>
          <p:nvPr>
            <p:ph type="dt" sz="half" idx="10"/>
          </p:nvPr>
        </p:nvSpPr>
        <p:spPr/>
        <p:txBody>
          <a:bodyPr/>
          <a:lstStyle/>
          <a:p>
            <a:fld id="{9294F569-E76C-4913-95FA-91371EBDF0CF}" type="datetimeFigureOut">
              <a:rPr lang="es-MX" smtClean="0"/>
              <a:t>18/11/2020</a:t>
            </a:fld>
            <a:endParaRPr lang="es-MX"/>
          </a:p>
        </p:txBody>
      </p:sp>
      <p:sp>
        <p:nvSpPr>
          <p:cNvPr id="5" name="Marcador de pie de página 4">
            <a:extLst>
              <a:ext uri="{FF2B5EF4-FFF2-40B4-BE49-F238E27FC236}">
                <a16:creationId xmlns:a16="http://schemas.microsoft.com/office/drawing/2014/main" id="{5ABF9076-03CE-4C81-AEDF-083931F4B05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B6D5CEF-8E1E-4EF1-B4A3-1BFF4DD82120}"/>
              </a:ext>
            </a:extLst>
          </p:cNvPr>
          <p:cNvSpPr>
            <a:spLocks noGrp="1"/>
          </p:cNvSpPr>
          <p:nvPr>
            <p:ph type="sldNum" sz="quarter" idx="12"/>
          </p:nvPr>
        </p:nvSpPr>
        <p:spPr/>
        <p:txBody>
          <a:bodyPr/>
          <a:lstStyle/>
          <a:p>
            <a:fld id="{FF1FB6B4-F825-45BA-96F0-93BAC8966BA3}" type="slidenum">
              <a:rPr lang="es-MX" smtClean="0"/>
              <a:t>‹Nº›</a:t>
            </a:fld>
            <a:endParaRPr lang="es-MX"/>
          </a:p>
        </p:txBody>
      </p:sp>
    </p:spTree>
    <p:extLst>
      <p:ext uri="{BB962C8B-B14F-4D97-AF65-F5344CB8AC3E}">
        <p14:creationId xmlns:p14="http://schemas.microsoft.com/office/powerpoint/2010/main" val="2218613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BECE7-BA49-47CB-9433-E8F2920C68E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CA7AD0E-374F-419A-B294-5E3C5ECAF23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9E4B82A-D39F-49B2-B7C2-10BD224BCAC1}"/>
              </a:ext>
            </a:extLst>
          </p:cNvPr>
          <p:cNvSpPr>
            <a:spLocks noGrp="1"/>
          </p:cNvSpPr>
          <p:nvPr>
            <p:ph type="dt" sz="half" idx="10"/>
          </p:nvPr>
        </p:nvSpPr>
        <p:spPr/>
        <p:txBody>
          <a:bodyPr/>
          <a:lstStyle/>
          <a:p>
            <a:fld id="{9294F569-E76C-4913-95FA-91371EBDF0CF}" type="datetimeFigureOut">
              <a:rPr lang="es-MX" smtClean="0"/>
              <a:t>18/11/2020</a:t>
            </a:fld>
            <a:endParaRPr lang="es-MX"/>
          </a:p>
        </p:txBody>
      </p:sp>
      <p:sp>
        <p:nvSpPr>
          <p:cNvPr id="5" name="Marcador de pie de página 4">
            <a:extLst>
              <a:ext uri="{FF2B5EF4-FFF2-40B4-BE49-F238E27FC236}">
                <a16:creationId xmlns:a16="http://schemas.microsoft.com/office/drawing/2014/main" id="{5A00E6C8-1582-4FCE-B77D-62C23C9E71A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0DFD52D-5CB6-4A74-8ADC-0DDDE1D23DF3}"/>
              </a:ext>
            </a:extLst>
          </p:cNvPr>
          <p:cNvSpPr>
            <a:spLocks noGrp="1"/>
          </p:cNvSpPr>
          <p:nvPr>
            <p:ph type="sldNum" sz="quarter" idx="12"/>
          </p:nvPr>
        </p:nvSpPr>
        <p:spPr/>
        <p:txBody>
          <a:bodyPr/>
          <a:lstStyle/>
          <a:p>
            <a:fld id="{FF1FB6B4-F825-45BA-96F0-93BAC8966BA3}" type="slidenum">
              <a:rPr lang="es-MX" smtClean="0"/>
              <a:t>‹Nº›</a:t>
            </a:fld>
            <a:endParaRPr lang="es-MX"/>
          </a:p>
        </p:txBody>
      </p:sp>
    </p:spTree>
    <p:extLst>
      <p:ext uri="{BB962C8B-B14F-4D97-AF65-F5344CB8AC3E}">
        <p14:creationId xmlns:p14="http://schemas.microsoft.com/office/powerpoint/2010/main" val="2753070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5873F1-FA9A-4B2B-8F8A-B00664EBAF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FDEDE8B9-4B8D-421A-8525-93877F6A039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CB245BD-2075-482C-B65E-323D407B0AB7}"/>
              </a:ext>
            </a:extLst>
          </p:cNvPr>
          <p:cNvSpPr>
            <a:spLocks noGrp="1"/>
          </p:cNvSpPr>
          <p:nvPr>
            <p:ph type="dt" sz="half" idx="10"/>
          </p:nvPr>
        </p:nvSpPr>
        <p:spPr/>
        <p:txBody>
          <a:bodyPr/>
          <a:lstStyle/>
          <a:p>
            <a:fld id="{9294F569-E76C-4913-95FA-91371EBDF0CF}" type="datetimeFigureOut">
              <a:rPr lang="es-MX" smtClean="0"/>
              <a:t>18/11/2020</a:t>
            </a:fld>
            <a:endParaRPr lang="es-MX"/>
          </a:p>
        </p:txBody>
      </p:sp>
      <p:sp>
        <p:nvSpPr>
          <p:cNvPr id="5" name="Marcador de pie de página 4">
            <a:extLst>
              <a:ext uri="{FF2B5EF4-FFF2-40B4-BE49-F238E27FC236}">
                <a16:creationId xmlns:a16="http://schemas.microsoft.com/office/drawing/2014/main" id="{870A2C77-8B30-455A-9B21-AF71C209946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7F8A282-838B-4C83-A2BC-C31C8480495B}"/>
              </a:ext>
            </a:extLst>
          </p:cNvPr>
          <p:cNvSpPr>
            <a:spLocks noGrp="1"/>
          </p:cNvSpPr>
          <p:nvPr>
            <p:ph type="sldNum" sz="quarter" idx="12"/>
          </p:nvPr>
        </p:nvSpPr>
        <p:spPr/>
        <p:txBody>
          <a:bodyPr/>
          <a:lstStyle/>
          <a:p>
            <a:fld id="{FF1FB6B4-F825-45BA-96F0-93BAC8966BA3}" type="slidenum">
              <a:rPr lang="es-MX" smtClean="0"/>
              <a:t>‹Nº›</a:t>
            </a:fld>
            <a:endParaRPr lang="es-MX"/>
          </a:p>
        </p:txBody>
      </p:sp>
    </p:spTree>
    <p:extLst>
      <p:ext uri="{BB962C8B-B14F-4D97-AF65-F5344CB8AC3E}">
        <p14:creationId xmlns:p14="http://schemas.microsoft.com/office/powerpoint/2010/main" val="2098109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22C97-5783-430B-820F-374C347B4F9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72F0382-FDBE-49F2-B252-3A90481D459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7C729F1-21C5-4C24-AC2F-95534188C298}"/>
              </a:ext>
            </a:extLst>
          </p:cNvPr>
          <p:cNvSpPr>
            <a:spLocks noGrp="1"/>
          </p:cNvSpPr>
          <p:nvPr>
            <p:ph type="dt" sz="half" idx="10"/>
          </p:nvPr>
        </p:nvSpPr>
        <p:spPr/>
        <p:txBody>
          <a:bodyPr/>
          <a:lstStyle/>
          <a:p>
            <a:fld id="{9294F569-E76C-4913-95FA-91371EBDF0CF}" type="datetimeFigureOut">
              <a:rPr lang="es-MX" smtClean="0"/>
              <a:t>18/11/2020</a:t>
            </a:fld>
            <a:endParaRPr lang="es-MX"/>
          </a:p>
        </p:txBody>
      </p:sp>
      <p:sp>
        <p:nvSpPr>
          <p:cNvPr id="5" name="Marcador de pie de página 4">
            <a:extLst>
              <a:ext uri="{FF2B5EF4-FFF2-40B4-BE49-F238E27FC236}">
                <a16:creationId xmlns:a16="http://schemas.microsoft.com/office/drawing/2014/main" id="{8AEE4B57-F2FA-43C5-88C8-3A9F8988959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BB21FD3-B174-4B6E-BF22-C0FEB4FCC43D}"/>
              </a:ext>
            </a:extLst>
          </p:cNvPr>
          <p:cNvSpPr>
            <a:spLocks noGrp="1"/>
          </p:cNvSpPr>
          <p:nvPr>
            <p:ph type="sldNum" sz="quarter" idx="12"/>
          </p:nvPr>
        </p:nvSpPr>
        <p:spPr/>
        <p:txBody>
          <a:bodyPr/>
          <a:lstStyle/>
          <a:p>
            <a:fld id="{FF1FB6B4-F825-45BA-96F0-93BAC8966BA3}" type="slidenum">
              <a:rPr lang="es-MX" smtClean="0"/>
              <a:t>‹Nº›</a:t>
            </a:fld>
            <a:endParaRPr lang="es-MX"/>
          </a:p>
        </p:txBody>
      </p:sp>
    </p:spTree>
    <p:extLst>
      <p:ext uri="{BB962C8B-B14F-4D97-AF65-F5344CB8AC3E}">
        <p14:creationId xmlns:p14="http://schemas.microsoft.com/office/powerpoint/2010/main" val="171688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B25B0C-C5A5-4350-85F9-53E0C2F2836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904D11B-2F1F-4606-90FD-4D542996B5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6F88F1E-DB20-4B88-9B5B-5C08DC544E67}"/>
              </a:ext>
            </a:extLst>
          </p:cNvPr>
          <p:cNvSpPr>
            <a:spLocks noGrp="1"/>
          </p:cNvSpPr>
          <p:nvPr>
            <p:ph type="dt" sz="half" idx="10"/>
          </p:nvPr>
        </p:nvSpPr>
        <p:spPr/>
        <p:txBody>
          <a:bodyPr/>
          <a:lstStyle/>
          <a:p>
            <a:fld id="{9294F569-E76C-4913-95FA-91371EBDF0CF}" type="datetimeFigureOut">
              <a:rPr lang="es-MX" smtClean="0"/>
              <a:t>18/11/2020</a:t>
            </a:fld>
            <a:endParaRPr lang="es-MX"/>
          </a:p>
        </p:txBody>
      </p:sp>
      <p:sp>
        <p:nvSpPr>
          <p:cNvPr id="5" name="Marcador de pie de página 4">
            <a:extLst>
              <a:ext uri="{FF2B5EF4-FFF2-40B4-BE49-F238E27FC236}">
                <a16:creationId xmlns:a16="http://schemas.microsoft.com/office/drawing/2014/main" id="{1DB19717-F9A6-4F73-A7C5-B9DC09F5713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58222C5-B24D-4E93-994E-DEDA9B42FDF8}"/>
              </a:ext>
            </a:extLst>
          </p:cNvPr>
          <p:cNvSpPr>
            <a:spLocks noGrp="1"/>
          </p:cNvSpPr>
          <p:nvPr>
            <p:ph type="sldNum" sz="quarter" idx="12"/>
          </p:nvPr>
        </p:nvSpPr>
        <p:spPr/>
        <p:txBody>
          <a:bodyPr/>
          <a:lstStyle/>
          <a:p>
            <a:fld id="{FF1FB6B4-F825-45BA-96F0-93BAC8966BA3}" type="slidenum">
              <a:rPr lang="es-MX" smtClean="0"/>
              <a:t>‹Nº›</a:t>
            </a:fld>
            <a:endParaRPr lang="es-MX"/>
          </a:p>
        </p:txBody>
      </p:sp>
    </p:spTree>
    <p:extLst>
      <p:ext uri="{BB962C8B-B14F-4D97-AF65-F5344CB8AC3E}">
        <p14:creationId xmlns:p14="http://schemas.microsoft.com/office/powerpoint/2010/main" val="1554240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05DF0-48F8-4980-9049-7F0A19ACD09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3288537-945D-4933-A3F7-6FBC3583845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97AE70D1-8EC1-4399-8AFE-D68553338BF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78893B3F-15C0-4962-99DE-2BB9773C9D88}"/>
              </a:ext>
            </a:extLst>
          </p:cNvPr>
          <p:cNvSpPr>
            <a:spLocks noGrp="1"/>
          </p:cNvSpPr>
          <p:nvPr>
            <p:ph type="dt" sz="half" idx="10"/>
          </p:nvPr>
        </p:nvSpPr>
        <p:spPr/>
        <p:txBody>
          <a:bodyPr/>
          <a:lstStyle/>
          <a:p>
            <a:fld id="{9294F569-E76C-4913-95FA-91371EBDF0CF}" type="datetimeFigureOut">
              <a:rPr lang="es-MX" smtClean="0"/>
              <a:t>18/11/2020</a:t>
            </a:fld>
            <a:endParaRPr lang="es-MX"/>
          </a:p>
        </p:txBody>
      </p:sp>
      <p:sp>
        <p:nvSpPr>
          <p:cNvPr id="6" name="Marcador de pie de página 5">
            <a:extLst>
              <a:ext uri="{FF2B5EF4-FFF2-40B4-BE49-F238E27FC236}">
                <a16:creationId xmlns:a16="http://schemas.microsoft.com/office/drawing/2014/main" id="{2F5C892F-9C2F-414F-9F23-13D9B1089EB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D4E81A0-E36C-42B4-87E5-BF11EA2908FA}"/>
              </a:ext>
            </a:extLst>
          </p:cNvPr>
          <p:cNvSpPr>
            <a:spLocks noGrp="1"/>
          </p:cNvSpPr>
          <p:nvPr>
            <p:ph type="sldNum" sz="quarter" idx="12"/>
          </p:nvPr>
        </p:nvSpPr>
        <p:spPr/>
        <p:txBody>
          <a:bodyPr/>
          <a:lstStyle/>
          <a:p>
            <a:fld id="{FF1FB6B4-F825-45BA-96F0-93BAC8966BA3}" type="slidenum">
              <a:rPr lang="es-MX" smtClean="0"/>
              <a:t>‹Nº›</a:t>
            </a:fld>
            <a:endParaRPr lang="es-MX"/>
          </a:p>
        </p:txBody>
      </p:sp>
    </p:spTree>
    <p:extLst>
      <p:ext uri="{BB962C8B-B14F-4D97-AF65-F5344CB8AC3E}">
        <p14:creationId xmlns:p14="http://schemas.microsoft.com/office/powerpoint/2010/main" val="3552367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97DA1-0E37-4BE3-A73C-6B4223E3EC4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7555B1F-F272-4F91-9B09-4C627297D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0F36BC9-5ABE-407E-9696-03090EDD42A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C27A76D9-0FF0-4A1C-9157-5744464A93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67C8D4-061C-4AE0-9461-A0FBB1FBF59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BBE19ACA-97D2-42D9-8257-DAC7CCA00F90}"/>
              </a:ext>
            </a:extLst>
          </p:cNvPr>
          <p:cNvSpPr>
            <a:spLocks noGrp="1"/>
          </p:cNvSpPr>
          <p:nvPr>
            <p:ph type="dt" sz="half" idx="10"/>
          </p:nvPr>
        </p:nvSpPr>
        <p:spPr/>
        <p:txBody>
          <a:bodyPr/>
          <a:lstStyle/>
          <a:p>
            <a:fld id="{9294F569-E76C-4913-95FA-91371EBDF0CF}" type="datetimeFigureOut">
              <a:rPr lang="es-MX" smtClean="0"/>
              <a:t>18/11/2020</a:t>
            </a:fld>
            <a:endParaRPr lang="es-MX"/>
          </a:p>
        </p:txBody>
      </p:sp>
      <p:sp>
        <p:nvSpPr>
          <p:cNvPr id="8" name="Marcador de pie de página 7">
            <a:extLst>
              <a:ext uri="{FF2B5EF4-FFF2-40B4-BE49-F238E27FC236}">
                <a16:creationId xmlns:a16="http://schemas.microsoft.com/office/drawing/2014/main" id="{9472C633-BE42-4B04-B37D-CEE664BCD02F}"/>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2F139208-6181-4424-BD08-C219B08FEA96}"/>
              </a:ext>
            </a:extLst>
          </p:cNvPr>
          <p:cNvSpPr>
            <a:spLocks noGrp="1"/>
          </p:cNvSpPr>
          <p:nvPr>
            <p:ph type="sldNum" sz="quarter" idx="12"/>
          </p:nvPr>
        </p:nvSpPr>
        <p:spPr/>
        <p:txBody>
          <a:bodyPr/>
          <a:lstStyle/>
          <a:p>
            <a:fld id="{FF1FB6B4-F825-45BA-96F0-93BAC8966BA3}" type="slidenum">
              <a:rPr lang="es-MX" smtClean="0"/>
              <a:t>‹Nº›</a:t>
            </a:fld>
            <a:endParaRPr lang="es-MX"/>
          </a:p>
        </p:txBody>
      </p:sp>
    </p:spTree>
    <p:extLst>
      <p:ext uri="{BB962C8B-B14F-4D97-AF65-F5344CB8AC3E}">
        <p14:creationId xmlns:p14="http://schemas.microsoft.com/office/powerpoint/2010/main" val="382837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C6BBCC-3C1A-452B-8F78-AC1EC2AF89B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D349A4BB-FC68-4F15-85F1-138369A58BB9}"/>
              </a:ext>
            </a:extLst>
          </p:cNvPr>
          <p:cNvSpPr>
            <a:spLocks noGrp="1"/>
          </p:cNvSpPr>
          <p:nvPr>
            <p:ph type="dt" sz="half" idx="10"/>
          </p:nvPr>
        </p:nvSpPr>
        <p:spPr/>
        <p:txBody>
          <a:bodyPr/>
          <a:lstStyle/>
          <a:p>
            <a:fld id="{9294F569-E76C-4913-95FA-91371EBDF0CF}" type="datetimeFigureOut">
              <a:rPr lang="es-MX" smtClean="0"/>
              <a:t>18/11/2020</a:t>
            </a:fld>
            <a:endParaRPr lang="es-MX"/>
          </a:p>
        </p:txBody>
      </p:sp>
      <p:sp>
        <p:nvSpPr>
          <p:cNvPr id="4" name="Marcador de pie de página 3">
            <a:extLst>
              <a:ext uri="{FF2B5EF4-FFF2-40B4-BE49-F238E27FC236}">
                <a16:creationId xmlns:a16="http://schemas.microsoft.com/office/drawing/2014/main" id="{65F3FB5A-7701-4F8E-BC4D-33E67FAB5BBF}"/>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0CEA2CD0-AE57-4DC5-A8C9-055729A39BC3}"/>
              </a:ext>
            </a:extLst>
          </p:cNvPr>
          <p:cNvSpPr>
            <a:spLocks noGrp="1"/>
          </p:cNvSpPr>
          <p:nvPr>
            <p:ph type="sldNum" sz="quarter" idx="12"/>
          </p:nvPr>
        </p:nvSpPr>
        <p:spPr/>
        <p:txBody>
          <a:bodyPr/>
          <a:lstStyle/>
          <a:p>
            <a:fld id="{FF1FB6B4-F825-45BA-96F0-93BAC8966BA3}" type="slidenum">
              <a:rPr lang="es-MX" smtClean="0"/>
              <a:t>‹Nº›</a:t>
            </a:fld>
            <a:endParaRPr lang="es-MX"/>
          </a:p>
        </p:txBody>
      </p:sp>
    </p:spTree>
    <p:extLst>
      <p:ext uri="{BB962C8B-B14F-4D97-AF65-F5344CB8AC3E}">
        <p14:creationId xmlns:p14="http://schemas.microsoft.com/office/powerpoint/2010/main" val="2191962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F748B75-B1CE-4261-9F58-C863328C7945}"/>
              </a:ext>
            </a:extLst>
          </p:cNvPr>
          <p:cNvSpPr>
            <a:spLocks noGrp="1"/>
          </p:cNvSpPr>
          <p:nvPr>
            <p:ph type="dt" sz="half" idx="10"/>
          </p:nvPr>
        </p:nvSpPr>
        <p:spPr/>
        <p:txBody>
          <a:bodyPr/>
          <a:lstStyle/>
          <a:p>
            <a:fld id="{9294F569-E76C-4913-95FA-91371EBDF0CF}" type="datetimeFigureOut">
              <a:rPr lang="es-MX" smtClean="0"/>
              <a:t>18/11/2020</a:t>
            </a:fld>
            <a:endParaRPr lang="es-MX"/>
          </a:p>
        </p:txBody>
      </p:sp>
      <p:sp>
        <p:nvSpPr>
          <p:cNvPr id="3" name="Marcador de pie de página 2">
            <a:extLst>
              <a:ext uri="{FF2B5EF4-FFF2-40B4-BE49-F238E27FC236}">
                <a16:creationId xmlns:a16="http://schemas.microsoft.com/office/drawing/2014/main" id="{4B281D45-DB08-44F8-8DEA-2527D6C1307A}"/>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9D9CBF58-FD47-4BD7-A551-E40EBFADCAF8}"/>
              </a:ext>
            </a:extLst>
          </p:cNvPr>
          <p:cNvSpPr>
            <a:spLocks noGrp="1"/>
          </p:cNvSpPr>
          <p:nvPr>
            <p:ph type="sldNum" sz="quarter" idx="12"/>
          </p:nvPr>
        </p:nvSpPr>
        <p:spPr/>
        <p:txBody>
          <a:bodyPr/>
          <a:lstStyle/>
          <a:p>
            <a:fld id="{FF1FB6B4-F825-45BA-96F0-93BAC8966BA3}" type="slidenum">
              <a:rPr lang="es-MX" smtClean="0"/>
              <a:t>‹Nº›</a:t>
            </a:fld>
            <a:endParaRPr lang="es-MX"/>
          </a:p>
        </p:txBody>
      </p:sp>
    </p:spTree>
    <p:extLst>
      <p:ext uri="{BB962C8B-B14F-4D97-AF65-F5344CB8AC3E}">
        <p14:creationId xmlns:p14="http://schemas.microsoft.com/office/powerpoint/2010/main" val="3868678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439E-FFF2-4683-AA11-DAC278FF266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61C1338-2E37-46B8-A3C5-61E5720F36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4893B112-DCF6-4FFC-9FC3-28DBD5E06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713DA9-A348-4426-860E-3FF04D69DBA3}"/>
              </a:ext>
            </a:extLst>
          </p:cNvPr>
          <p:cNvSpPr>
            <a:spLocks noGrp="1"/>
          </p:cNvSpPr>
          <p:nvPr>
            <p:ph type="dt" sz="half" idx="10"/>
          </p:nvPr>
        </p:nvSpPr>
        <p:spPr/>
        <p:txBody>
          <a:bodyPr/>
          <a:lstStyle/>
          <a:p>
            <a:fld id="{9294F569-E76C-4913-95FA-91371EBDF0CF}" type="datetimeFigureOut">
              <a:rPr lang="es-MX" smtClean="0"/>
              <a:t>18/11/2020</a:t>
            </a:fld>
            <a:endParaRPr lang="es-MX"/>
          </a:p>
        </p:txBody>
      </p:sp>
      <p:sp>
        <p:nvSpPr>
          <p:cNvPr id="6" name="Marcador de pie de página 5">
            <a:extLst>
              <a:ext uri="{FF2B5EF4-FFF2-40B4-BE49-F238E27FC236}">
                <a16:creationId xmlns:a16="http://schemas.microsoft.com/office/drawing/2014/main" id="{E45730B1-4B99-48D8-8D10-31DE88E4352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68D93D4-FDA1-49CC-8682-2C9FF0A18A6E}"/>
              </a:ext>
            </a:extLst>
          </p:cNvPr>
          <p:cNvSpPr>
            <a:spLocks noGrp="1"/>
          </p:cNvSpPr>
          <p:nvPr>
            <p:ph type="sldNum" sz="quarter" idx="12"/>
          </p:nvPr>
        </p:nvSpPr>
        <p:spPr/>
        <p:txBody>
          <a:bodyPr/>
          <a:lstStyle/>
          <a:p>
            <a:fld id="{FF1FB6B4-F825-45BA-96F0-93BAC8966BA3}" type="slidenum">
              <a:rPr lang="es-MX" smtClean="0"/>
              <a:t>‹Nº›</a:t>
            </a:fld>
            <a:endParaRPr lang="es-MX"/>
          </a:p>
        </p:txBody>
      </p:sp>
    </p:spTree>
    <p:extLst>
      <p:ext uri="{BB962C8B-B14F-4D97-AF65-F5344CB8AC3E}">
        <p14:creationId xmlns:p14="http://schemas.microsoft.com/office/powerpoint/2010/main" val="2773200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74DB4D-574C-40C4-A247-4AADAD635CC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F2A64716-25BB-4A2C-AD44-FB56D9641B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A97EDD95-8F85-4F58-873D-A2116B9CC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3DA6BA1-DAE7-48DD-B740-9CBC35A0D74F}"/>
              </a:ext>
            </a:extLst>
          </p:cNvPr>
          <p:cNvSpPr>
            <a:spLocks noGrp="1"/>
          </p:cNvSpPr>
          <p:nvPr>
            <p:ph type="dt" sz="half" idx="10"/>
          </p:nvPr>
        </p:nvSpPr>
        <p:spPr/>
        <p:txBody>
          <a:bodyPr/>
          <a:lstStyle/>
          <a:p>
            <a:fld id="{9294F569-E76C-4913-95FA-91371EBDF0CF}" type="datetimeFigureOut">
              <a:rPr lang="es-MX" smtClean="0"/>
              <a:t>18/11/2020</a:t>
            </a:fld>
            <a:endParaRPr lang="es-MX"/>
          </a:p>
        </p:txBody>
      </p:sp>
      <p:sp>
        <p:nvSpPr>
          <p:cNvPr id="6" name="Marcador de pie de página 5">
            <a:extLst>
              <a:ext uri="{FF2B5EF4-FFF2-40B4-BE49-F238E27FC236}">
                <a16:creationId xmlns:a16="http://schemas.microsoft.com/office/drawing/2014/main" id="{040C9657-F715-4AA1-BF65-96283AFCE74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08CC088-EAD3-474A-A4C7-CAE350790776}"/>
              </a:ext>
            </a:extLst>
          </p:cNvPr>
          <p:cNvSpPr>
            <a:spLocks noGrp="1"/>
          </p:cNvSpPr>
          <p:nvPr>
            <p:ph type="sldNum" sz="quarter" idx="12"/>
          </p:nvPr>
        </p:nvSpPr>
        <p:spPr/>
        <p:txBody>
          <a:bodyPr/>
          <a:lstStyle/>
          <a:p>
            <a:fld id="{FF1FB6B4-F825-45BA-96F0-93BAC8966BA3}" type="slidenum">
              <a:rPr lang="es-MX" smtClean="0"/>
              <a:t>‹Nº›</a:t>
            </a:fld>
            <a:endParaRPr lang="es-MX"/>
          </a:p>
        </p:txBody>
      </p:sp>
    </p:spTree>
    <p:extLst>
      <p:ext uri="{BB962C8B-B14F-4D97-AF65-F5344CB8AC3E}">
        <p14:creationId xmlns:p14="http://schemas.microsoft.com/office/powerpoint/2010/main" val="3505445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9E7FA16-FBD1-4F9D-93CE-A524D18F98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6BB1BBB-C377-4154-B1E3-7E55A29FC2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C5BF185-81F9-414B-B3E1-540313C08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4F569-E76C-4913-95FA-91371EBDF0CF}" type="datetimeFigureOut">
              <a:rPr lang="es-MX" smtClean="0"/>
              <a:t>18/11/2020</a:t>
            </a:fld>
            <a:endParaRPr lang="es-MX"/>
          </a:p>
        </p:txBody>
      </p:sp>
      <p:sp>
        <p:nvSpPr>
          <p:cNvPr id="5" name="Marcador de pie de página 4">
            <a:extLst>
              <a:ext uri="{FF2B5EF4-FFF2-40B4-BE49-F238E27FC236}">
                <a16:creationId xmlns:a16="http://schemas.microsoft.com/office/drawing/2014/main" id="{3FC97397-DEE8-4FAD-A54D-1520972F4E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B2D978E5-6CAF-4C0F-B576-2440B1BEAD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1FB6B4-F825-45BA-96F0-93BAC8966BA3}" type="slidenum">
              <a:rPr lang="es-MX" smtClean="0"/>
              <a:t>‹Nº›</a:t>
            </a:fld>
            <a:endParaRPr lang="es-MX"/>
          </a:p>
        </p:txBody>
      </p:sp>
    </p:spTree>
    <p:extLst>
      <p:ext uri="{BB962C8B-B14F-4D97-AF65-F5344CB8AC3E}">
        <p14:creationId xmlns:p14="http://schemas.microsoft.com/office/powerpoint/2010/main" val="628313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2C6AAA4-E307-4256-9F43-27206373200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46676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8596DE0-FA64-4597-8490-3CEF62B561E2}"/>
              </a:ext>
            </a:extLst>
          </p:cNvPr>
          <p:cNvPicPr>
            <a:picLocks noChangeAspect="1"/>
          </p:cNvPicPr>
          <p:nvPr/>
        </p:nvPicPr>
        <p:blipFill>
          <a:blip r:embed="rId2"/>
          <a:stretch>
            <a:fillRect/>
          </a:stretch>
        </p:blipFill>
        <p:spPr>
          <a:xfrm>
            <a:off x="0" y="1"/>
            <a:ext cx="12192000" cy="6857999"/>
          </a:xfrm>
          <a:prstGeom prst="rect">
            <a:avLst/>
          </a:prstGeom>
        </p:spPr>
      </p:pic>
      <p:sp>
        <p:nvSpPr>
          <p:cNvPr id="5" name="CuadroTexto 4">
            <a:extLst>
              <a:ext uri="{FF2B5EF4-FFF2-40B4-BE49-F238E27FC236}">
                <a16:creationId xmlns:a16="http://schemas.microsoft.com/office/drawing/2014/main" id="{D02FF8FD-1D27-4E52-868B-0CBC5BEE8EA1}"/>
              </a:ext>
            </a:extLst>
          </p:cNvPr>
          <p:cNvSpPr txBox="1"/>
          <p:nvPr/>
        </p:nvSpPr>
        <p:spPr>
          <a:xfrm>
            <a:off x="1338470" y="982176"/>
            <a:ext cx="9859617" cy="4893647"/>
          </a:xfrm>
          <a:prstGeom prst="rect">
            <a:avLst/>
          </a:prstGeom>
          <a:noFill/>
        </p:spPr>
        <p:txBody>
          <a:bodyPr wrap="square" rtlCol="0">
            <a:spAutoFit/>
          </a:bodyPr>
          <a:lstStyle/>
          <a:p>
            <a:pPr algn="ctr"/>
            <a:r>
              <a:rPr lang="es-MX" sz="2400" b="1" dirty="0">
                <a:highlight>
                  <a:srgbClr val="008080"/>
                </a:highlight>
              </a:rPr>
              <a:t>¿Qué son las redes neuronales?</a:t>
            </a:r>
          </a:p>
          <a:p>
            <a:pPr algn="ctr"/>
            <a:r>
              <a:rPr lang="es-MX" sz="2000" b="1" dirty="0">
                <a:highlight>
                  <a:srgbClr val="008080"/>
                </a:highlight>
              </a:rPr>
              <a:t>Las redes neuronales artificiales son un modelo inspirado en el funcionamiento del cerebro humano. Esta formado por un conjunto de nodos conocidos como neuronas artificiales que están conectadas y transmiten señales entre sí. Estas señales se transmiten desde la entrada hasta generar una salida.</a:t>
            </a:r>
          </a:p>
          <a:p>
            <a:pPr algn="ctr"/>
            <a:r>
              <a:rPr lang="es-MX" sz="2400" b="1" dirty="0">
                <a:highlight>
                  <a:srgbClr val="008080"/>
                </a:highlight>
              </a:rPr>
              <a:t>¿Cuál es el objetivo de las redes neuronales?</a:t>
            </a:r>
          </a:p>
          <a:p>
            <a:pPr algn="ctr"/>
            <a:r>
              <a:rPr lang="es-MX" sz="2000" b="1" dirty="0">
                <a:highlight>
                  <a:srgbClr val="008080"/>
                </a:highlight>
              </a:rPr>
              <a:t>El objetivo principal de este modelo es aprender modificándose automáticamente a si mismo de forma que puede llegar a realizar tareas complejas que no podrían ser realizadas mediante la clásica programación basada en reglas.</a:t>
            </a:r>
          </a:p>
          <a:p>
            <a:pPr algn="ctr"/>
            <a:r>
              <a:rPr lang="es-MX" sz="2400" b="1" dirty="0">
                <a:highlight>
                  <a:srgbClr val="008080"/>
                </a:highlight>
              </a:rPr>
              <a:t>¿Cómo funcionan las redes neuronales?</a:t>
            </a:r>
          </a:p>
          <a:p>
            <a:pPr algn="ctr"/>
            <a:r>
              <a:rPr lang="es-MX" sz="2000" b="1" dirty="0">
                <a:highlight>
                  <a:srgbClr val="008080"/>
                </a:highlight>
              </a:rPr>
              <a:t>Como se ha mencionado el funcionamiento de las redes se asemeja al del cerebro humano. Las redes reciben una serie de valores de entrada y cada una de estas entradas llega a un nodo llamado neurona. Las neuronas de la red están a su vez agrupadas en capas que forman la red neuronal. Cada una de las neuronas de la red posee a su vez un peso, un valor numérico, con el que modifica la entrada recibida.</a:t>
            </a:r>
          </a:p>
        </p:txBody>
      </p:sp>
    </p:spTree>
    <p:extLst>
      <p:ext uri="{BB962C8B-B14F-4D97-AF65-F5344CB8AC3E}">
        <p14:creationId xmlns:p14="http://schemas.microsoft.com/office/powerpoint/2010/main" val="299957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75CDABD-6FF6-4D93-9609-18A037297F0F}"/>
              </a:ext>
            </a:extLst>
          </p:cNvPr>
          <p:cNvPicPr>
            <a:picLocks noChangeAspect="1"/>
          </p:cNvPicPr>
          <p:nvPr/>
        </p:nvPicPr>
        <p:blipFill>
          <a:blip r:embed="rId2"/>
          <a:stretch>
            <a:fillRect/>
          </a:stretch>
        </p:blipFill>
        <p:spPr>
          <a:xfrm>
            <a:off x="0" y="0"/>
            <a:ext cx="12192000" cy="6858000"/>
          </a:xfrm>
          <a:prstGeom prst="rect">
            <a:avLst/>
          </a:prstGeom>
        </p:spPr>
      </p:pic>
      <p:sp>
        <p:nvSpPr>
          <p:cNvPr id="7" name="CuadroTexto 6">
            <a:extLst>
              <a:ext uri="{FF2B5EF4-FFF2-40B4-BE49-F238E27FC236}">
                <a16:creationId xmlns:a16="http://schemas.microsoft.com/office/drawing/2014/main" id="{C988B88A-43CA-4C67-BE07-2519777614AC}"/>
              </a:ext>
            </a:extLst>
          </p:cNvPr>
          <p:cNvSpPr txBox="1"/>
          <p:nvPr/>
        </p:nvSpPr>
        <p:spPr>
          <a:xfrm>
            <a:off x="1497496" y="742122"/>
            <a:ext cx="8507895" cy="4524315"/>
          </a:xfrm>
          <a:prstGeom prst="rect">
            <a:avLst/>
          </a:prstGeom>
          <a:noFill/>
        </p:spPr>
        <p:txBody>
          <a:bodyPr wrap="square" rtlCol="0">
            <a:spAutoFit/>
          </a:bodyPr>
          <a:lstStyle/>
          <a:p>
            <a:pPr algn="ctr"/>
            <a:r>
              <a:rPr lang="es-MX" dirty="0">
                <a:solidFill>
                  <a:schemeClr val="bg1"/>
                </a:solidFill>
                <a:highlight>
                  <a:srgbClr val="000000"/>
                </a:highlight>
              </a:rPr>
              <a:t>PERCEPTRÓN SIMPLE</a:t>
            </a:r>
          </a:p>
          <a:p>
            <a:r>
              <a:rPr lang="es-MX" dirty="0">
                <a:solidFill>
                  <a:schemeClr val="bg1"/>
                </a:solidFill>
                <a:highlight>
                  <a:srgbClr val="000000"/>
                </a:highlight>
              </a:rPr>
              <a:t>El Perceptrón Simple (Rosenblatt, 1959), consta de una red con una capa de salida de n neuronas y otra de salida con m neuronas.</a:t>
            </a:r>
          </a:p>
          <a:p>
            <a:r>
              <a:rPr lang="es-MX" dirty="0">
                <a:solidFill>
                  <a:schemeClr val="bg1"/>
                </a:solidFill>
                <a:highlight>
                  <a:srgbClr val="000000"/>
                </a:highlight>
              </a:rPr>
              <a:t>Utiliza señales binarias, tanto de entrada como de salida de las neuronas y su función de activación es de tipo signo.</a:t>
            </a:r>
          </a:p>
          <a:p>
            <a:pPr algn="ctr"/>
            <a:r>
              <a:rPr lang="es-MX" dirty="0">
                <a:solidFill>
                  <a:schemeClr val="bg1"/>
                </a:solidFill>
                <a:highlight>
                  <a:srgbClr val="000000"/>
                </a:highlight>
              </a:rPr>
              <a:t>PERCEPTRÓN MULTICAPA</a:t>
            </a:r>
          </a:p>
          <a:p>
            <a:r>
              <a:rPr lang="es-MX" dirty="0">
                <a:solidFill>
                  <a:schemeClr val="bg1"/>
                </a:solidFill>
                <a:highlight>
                  <a:srgbClr val="000000"/>
                </a:highlight>
              </a:rPr>
              <a:t>           El Perceptrón Multicapa (MLP), debido al grupo PDP de 1986, es una extensión y generalización del perceptrón simple en el que:</a:t>
            </a:r>
          </a:p>
          <a:p>
            <a:r>
              <a:rPr lang="es-MX" dirty="0">
                <a:solidFill>
                  <a:schemeClr val="bg1"/>
                </a:solidFill>
                <a:highlight>
                  <a:srgbClr val="000000"/>
                </a:highlight>
              </a:rPr>
              <a:t>·        Se añaden una o más capas ocultas. Generalmente una capa oculta es suficiente.</a:t>
            </a:r>
          </a:p>
          <a:p>
            <a:r>
              <a:rPr lang="es-MX" dirty="0">
                <a:solidFill>
                  <a:schemeClr val="bg1"/>
                </a:solidFill>
                <a:highlight>
                  <a:srgbClr val="000000"/>
                </a:highlight>
              </a:rPr>
              <a:t>·        Se permiten entradas continuas.</a:t>
            </a:r>
          </a:p>
          <a:p>
            <a:r>
              <a:rPr lang="es-MX" dirty="0">
                <a:solidFill>
                  <a:schemeClr val="bg1"/>
                </a:solidFill>
                <a:highlight>
                  <a:srgbClr val="000000"/>
                </a:highlight>
              </a:rPr>
              <a:t>·        Las funciones de activación son de tipo sigmoide (puede ser lineal en la capa de salida).</a:t>
            </a:r>
          </a:p>
          <a:p>
            <a:endParaRPr lang="es-MX" dirty="0">
              <a:solidFill>
                <a:schemeClr val="bg1"/>
              </a:solidFill>
              <a:highlight>
                <a:srgbClr val="000000"/>
              </a:highlight>
            </a:endParaRPr>
          </a:p>
          <a:p>
            <a:endParaRPr lang="es-MX" dirty="0">
              <a:solidFill>
                <a:schemeClr val="bg1"/>
              </a:solidFill>
              <a:highlight>
                <a:srgbClr val="000000"/>
              </a:highlight>
            </a:endParaRPr>
          </a:p>
          <a:p>
            <a:endParaRPr lang="es-MX" dirty="0">
              <a:solidFill>
                <a:schemeClr val="bg1"/>
              </a:solidFill>
              <a:highlight>
                <a:srgbClr val="000000"/>
              </a:highlight>
            </a:endParaRPr>
          </a:p>
          <a:p>
            <a:endParaRPr lang="es-MX" dirty="0">
              <a:solidFill>
                <a:schemeClr val="bg1"/>
              </a:solidFill>
              <a:highlight>
                <a:srgbClr val="000000"/>
              </a:highlight>
            </a:endParaRPr>
          </a:p>
        </p:txBody>
      </p:sp>
      <p:pic>
        <p:nvPicPr>
          <p:cNvPr id="10" name="Imagen 9">
            <a:extLst>
              <a:ext uri="{FF2B5EF4-FFF2-40B4-BE49-F238E27FC236}">
                <a16:creationId xmlns:a16="http://schemas.microsoft.com/office/drawing/2014/main" id="{7881AFC8-3B7C-44DD-B517-625449FD884C}"/>
              </a:ext>
            </a:extLst>
          </p:cNvPr>
          <p:cNvPicPr>
            <a:picLocks noChangeAspect="1"/>
          </p:cNvPicPr>
          <p:nvPr/>
        </p:nvPicPr>
        <p:blipFill>
          <a:blip r:embed="rId3"/>
          <a:stretch>
            <a:fillRect/>
          </a:stretch>
        </p:blipFill>
        <p:spPr>
          <a:xfrm>
            <a:off x="2491409" y="4121427"/>
            <a:ext cx="5976729" cy="2239616"/>
          </a:xfrm>
          <a:prstGeom prst="rect">
            <a:avLst/>
          </a:prstGeom>
        </p:spPr>
      </p:pic>
    </p:spTree>
    <p:extLst>
      <p:ext uri="{BB962C8B-B14F-4D97-AF65-F5344CB8AC3E}">
        <p14:creationId xmlns:p14="http://schemas.microsoft.com/office/powerpoint/2010/main" val="524977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30995D0-7761-40FB-A67B-32C85B8E7302}"/>
              </a:ext>
            </a:extLst>
          </p:cNvPr>
          <p:cNvPicPr>
            <a:picLocks noChangeAspect="1"/>
          </p:cNvPicPr>
          <p:nvPr/>
        </p:nvPicPr>
        <p:blipFill>
          <a:blip r:embed="rId2"/>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A9DD7BE0-75F6-466B-BB95-76EE9257C660}"/>
              </a:ext>
            </a:extLst>
          </p:cNvPr>
          <p:cNvSpPr txBox="1"/>
          <p:nvPr/>
        </p:nvSpPr>
        <p:spPr>
          <a:xfrm>
            <a:off x="1391478" y="1544883"/>
            <a:ext cx="9409044" cy="2862322"/>
          </a:xfrm>
          <a:prstGeom prst="rect">
            <a:avLst/>
          </a:prstGeom>
          <a:noFill/>
        </p:spPr>
        <p:txBody>
          <a:bodyPr wrap="square" rtlCol="0">
            <a:spAutoFit/>
          </a:bodyPr>
          <a:lstStyle/>
          <a:p>
            <a:r>
              <a:rPr lang="es-MX" dirty="0">
                <a:highlight>
                  <a:srgbClr val="008080"/>
                </a:highlight>
              </a:rPr>
              <a:t>Las Redes ADALINE son redes muy similares al Perceptrón con la diferencia de que su función de activación es lineal en lugar de ser un limitador fuerte como es el caso del Perceptrón, estas presentan la misma limitación del Perceptrón respecto al tipo de problemas que pueden resolver,  ya que ambas redes solo pueden resolver problemas linealmente separables.</a:t>
            </a:r>
          </a:p>
          <a:p>
            <a:r>
              <a:rPr lang="es-MX" dirty="0">
                <a:highlight>
                  <a:srgbClr val="008080"/>
                </a:highlight>
              </a:rPr>
              <a:t>Son redes de aprendizaje supervisado que  usan la regla de </a:t>
            </a:r>
            <a:r>
              <a:rPr lang="es-MX" dirty="0" err="1">
                <a:highlight>
                  <a:srgbClr val="008080"/>
                </a:highlight>
              </a:rPr>
              <a:t>Widrow</a:t>
            </a:r>
            <a:r>
              <a:rPr lang="es-MX" dirty="0">
                <a:highlight>
                  <a:srgbClr val="008080"/>
                </a:highlight>
              </a:rPr>
              <a:t> – </a:t>
            </a:r>
            <a:r>
              <a:rPr lang="es-MX" dirty="0" err="1">
                <a:highlight>
                  <a:srgbClr val="008080"/>
                </a:highlight>
              </a:rPr>
              <a:t>Hoff</a:t>
            </a:r>
            <a:r>
              <a:rPr lang="es-MX" dirty="0">
                <a:highlight>
                  <a:srgbClr val="008080"/>
                </a:highlight>
              </a:rPr>
              <a:t> para dicho aprendizaje o también denominada regla Delta. El algoritmo que estas usan es el LMS (Least Mean Square) siendo este  más eficiente que la regla de aprendizaje del Perceptrón puesto que minimiza el error medio cuadrático.</a:t>
            </a:r>
          </a:p>
          <a:p>
            <a:r>
              <a:rPr lang="es-MX" dirty="0" err="1">
                <a:highlight>
                  <a:srgbClr val="008080"/>
                </a:highlight>
              </a:rPr>
              <a:t>Adaline</a:t>
            </a:r>
            <a:r>
              <a:rPr lang="es-MX" dirty="0">
                <a:highlight>
                  <a:srgbClr val="008080"/>
                </a:highlight>
              </a:rPr>
              <a:t> está limitada a una única neurona de salida, un  vector x como su entrada y un número real y como su salida</a:t>
            </a:r>
            <a:r>
              <a:rPr lang="es-MX" dirty="0">
                <a:highlight>
                  <a:srgbClr val="000000"/>
                </a:highlight>
              </a:rPr>
              <a:t>.</a:t>
            </a:r>
          </a:p>
        </p:txBody>
      </p:sp>
      <p:sp>
        <p:nvSpPr>
          <p:cNvPr id="7" name="CuadroTexto 6">
            <a:extLst>
              <a:ext uri="{FF2B5EF4-FFF2-40B4-BE49-F238E27FC236}">
                <a16:creationId xmlns:a16="http://schemas.microsoft.com/office/drawing/2014/main" id="{E98836F2-40CC-44CD-B249-86C8B7454110}"/>
              </a:ext>
            </a:extLst>
          </p:cNvPr>
          <p:cNvSpPr txBox="1"/>
          <p:nvPr/>
        </p:nvSpPr>
        <p:spPr>
          <a:xfrm>
            <a:off x="-1875184" y="553200"/>
            <a:ext cx="8441635" cy="769441"/>
          </a:xfrm>
          <a:prstGeom prst="rect">
            <a:avLst/>
          </a:prstGeom>
          <a:noFill/>
        </p:spPr>
        <p:txBody>
          <a:bodyPr wrap="square" rtlCol="0">
            <a:spAutoFit/>
          </a:bodyPr>
          <a:lstStyle/>
          <a:p>
            <a:pPr algn="ctr"/>
            <a:r>
              <a:rPr lang="es-MX" sz="4400" dirty="0" err="1">
                <a:highlight>
                  <a:srgbClr val="008080"/>
                </a:highlight>
              </a:rPr>
              <a:t>Adaline</a:t>
            </a:r>
            <a:r>
              <a:rPr lang="es-MX" dirty="0"/>
              <a:t> </a:t>
            </a:r>
          </a:p>
        </p:txBody>
      </p:sp>
      <p:pic>
        <p:nvPicPr>
          <p:cNvPr id="9" name="Imagen 8">
            <a:extLst>
              <a:ext uri="{FF2B5EF4-FFF2-40B4-BE49-F238E27FC236}">
                <a16:creationId xmlns:a16="http://schemas.microsoft.com/office/drawing/2014/main" id="{83A737CA-5BE7-4C7F-9E57-8B65224551D2}"/>
              </a:ext>
            </a:extLst>
          </p:cNvPr>
          <p:cNvPicPr>
            <a:picLocks noChangeAspect="1"/>
          </p:cNvPicPr>
          <p:nvPr/>
        </p:nvPicPr>
        <p:blipFill>
          <a:blip r:embed="rId3"/>
          <a:stretch>
            <a:fillRect/>
          </a:stretch>
        </p:blipFill>
        <p:spPr>
          <a:xfrm>
            <a:off x="1571373" y="4579482"/>
            <a:ext cx="4676037" cy="1725318"/>
          </a:xfrm>
          <a:prstGeom prst="rect">
            <a:avLst/>
          </a:prstGeom>
        </p:spPr>
      </p:pic>
    </p:spTree>
    <p:extLst>
      <p:ext uri="{BB962C8B-B14F-4D97-AF65-F5344CB8AC3E}">
        <p14:creationId xmlns:p14="http://schemas.microsoft.com/office/powerpoint/2010/main" val="3131467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1CCF90F-1AF8-489C-BF3B-0338AB1BD00B}"/>
              </a:ext>
            </a:extLst>
          </p:cNvPr>
          <p:cNvPicPr>
            <a:picLocks noChangeAspect="1"/>
          </p:cNvPicPr>
          <p:nvPr/>
        </p:nvPicPr>
        <p:blipFill>
          <a:blip r:embed="rId2"/>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06A6944D-3510-4BCF-8421-F8D42B889260}"/>
              </a:ext>
            </a:extLst>
          </p:cNvPr>
          <p:cNvSpPr txBox="1"/>
          <p:nvPr/>
        </p:nvSpPr>
        <p:spPr>
          <a:xfrm>
            <a:off x="967409" y="331305"/>
            <a:ext cx="9528313" cy="646331"/>
          </a:xfrm>
          <a:prstGeom prst="rect">
            <a:avLst/>
          </a:prstGeom>
          <a:noFill/>
        </p:spPr>
        <p:txBody>
          <a:bodyPr wrap="square" rtlCol="0">
            <a:spAutoFit/>
          </a:bodyPr>
          <a:lstStyle/>
          <a:p>
            <a:pPr algn="ctr"/>
            <a:r>
              <a:rPr lang="es-MX" sz="3600" dirty="0">
                <a:solidFill>
                  <a:schemeClr val="bg1"/>
                </a:solidFill>
              </a:rPr>
              <a:t>Aprendizaje Asociativo </a:t>
            </a:r>
          </a:p>
        </p:txBody>
      </p:sp>
      <p:sp>
        <p:nvSpPr>
          <p:cNvPr id="11" name="CuadroTexto 10">
            <a:extLst>
              <a:ext uri="{FF2B5EF4-FFF2-40B4-BE49-F238E27FC236}">
                <a16:creationId xmlns:a16="http://schemas.microsoft.com/office/drawing/2014/main" id="{0F3804F8-F854-4D87-8357-5980C710E72D}"/>
              </a:ext>
            </a:extLst>
          </p:cNvPr>
          <p:cNvSpPr txBox="1"/>
          <p:nvPr/>
        </p:nvSpPr>
        <p:spPr>
          <a:xfrm>
            <a:off x="728870" y="1126435"/>
            <a:ext cx="10747513" cy="3970318"/>
          </a:xfrm>
          <a:prstGeom prst="rect">
            <a:avLst/>
          </a:prstGeom>
          <a:noFill/>
        </p:spPr>
        <p:txBody>
          <a:bodyPr wrap="square" rtlCol="0">
            <a:spAutoFit/>
          </a:bodyPr>
          <a:lstStyle/>
          <a:p>
            <a:r>
              <a:rPr lang="es-MX" b="1" dirty="0">
                <a:solidFill>
                  <a:schemeClr val="accent2">
                    <a:lumMod val="60000"/>
                    <a:lumOff val="40000"/>
                  </a:schemeClr>
                </a:solidFill>
              </a:rPr>
              <a:t>Es un aprendizaje que tiene lugar cuando dos elementos se conectan en nuestro cerebro. Por ejemplo, si asociamos el despertador a madrugar, descubriremos para qué sirve este instrumento y lo poco que nos agrada.</a:t>
            </a:r>
          </a:p>
          <a:p>
            <a:r>
              <a:rPr lang="es-MX" b="1" dirty="0">
                <a:solidFill>
                  <a:schemeClr val="accent2">
                    <a:lumMod val="60000"/>
                    <a:lumOff val="40000"/>
                  </a:schemeClr>
                </a:solidFill>
              </a:rPr>
              <a:t>Aprendizaje asociativo es un método de Aprendizaje Automático donde un modelo se ajusta a las observaciones. Se distingue del Aprendizaje supervisado por el hecho de que no hay un conocimiento a priori. En el aprendizaje no supervisado, un conjunto de datos de objetos de entrada es tratado. Así, el aprendizaje no supervisado típicamente trata los objetos de entrada como un conjunto de variables aleatorias, siendo construido un modelo de densidad para el conjunto de datos.</a:t>
            </a:r>
          </a:p>
          <a:p>
            <a:r>
              <a:rPr lang="es-MX" b="1" dirty="0">
                <a:solidFill>
                  <a:schemeClr val="accent2">
                    <a:lumMod val="60000"/>
                    <a:lumOff val="40000"/>
                  </a:schemeClr>
                </a:solidFill>
              </a:rPr>
              <a:t>Como un ejemplo trivial, considere el modelo f(x)=a donde a es una constante y el costo C=E[(x-f(x))^{2}  C=E[(x-f(x))^{2}]}. Minimizar este coste nos dará un valor de a que es igual a la media de los datos.</a:t>
            </a:r>
          </a:p>
          <a:p>
            <a:endParaRPr lang="es-MX" b="1" dirty="0">
              <a:solidFill>
                <a:schemeClr val="accent2">
                  <a:lumMod val="60000"/>
                  <a:lumOff val="40000"/>
                </a:schemeClr>
              </a:solidFill>
            </a:endParaRPr>
          </a:p>
          <a:p>
            <a:r>
              <a:rPr lang="es-MX" b="1" dirty="0">
                <a:solidFill>
                  <a:schemeClr val="accent2">
                    <a:lumMod val="60000"/>
                    <a:lumOff val="40000"/>
                  </a:schemeClr>
                </a:solidFill>
              </a:rPr>
              <a:t>Tareas que caen dentro del paradigma de aprendizaje no supervisado están en generales de estimación de problemas; las aplicaciones incluyen el agrupamiento, la estimación de distribuciones estadísticas, la compresión de datos y el filtrado bayesiano de spam.</a:t>
            </a:r>
          </a:p>
        </p:txBody>
      </p:sp>
    </p:spTree>
    <p:extLst>
      <p:ext uri="{BB962C8B-B14F-4D97-AF65-F5344CB8AC3E}">
        <p14:creationId xmlns:p14="http://schemas.microsoft.com/office/powerpoint/2010/main" val="3351459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0B1087F-4050-4BB3-A3A1-154E724B45B6}"/>
              </a:ext>
            </a:extLst>
          </p:cNvPr>
          <p:cNvPicPr>
            <a:picLocks noChangeAspect="1"/>
          </p:cNvPicPr>
          <p:nvPr/>
        </p:nvPicPr>
        <p:blipFill>
          <a:blip r:embed="rId2"/>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506AD2C6-B275-42E2-9EA8-C031B7800741}"/>
              </a:ext>
            </a:extLst>
          </p:cNvPr>
          <p:cNvSpPr txBox="1"/>
          <p:nvPr/>
        </p:nvSpPr>
        <p:spPr>
          <a:xfrm>
            <a:off x="1139687" y="450574"/>
            <a:ext cx="9475304" cy="5078313"/>
          </a:xfrm>
          <a:prstGeom prst="rect">
            <a:avLst/>
          </a:prstGeom>
          <a:noFill/>
        </p:spPr>
        <p:txBody>
          <a:bodyPr wrap="square" rtlCol="0">
            <a:spAutoFit/>
          </a:bodyPr>
          <a:lstStyle/>
          <a:p>
            <a:pPr algn="ctr"/>
            <a:r>
              <a:rPr lang="es-MX" sz="3600" b="1" dirty="0">
                <a:solidFill>
                  <a:schemeClr val="accent4">
                    <a:lumMod val="60000"/>
                    <a:lumOff val="40000"/>
                  </a:schemeClr>
                </a:solidFill>
                <a:highlight>
                  <a:srgbClr val="008080"/>
                </a:highlight>
              </a:rPr>
              <a:t>Red Competitiva.</a:t>
            </a:r>
          </a:p>
          <a:p>
            <a:r>
              <a:rPr lang="es-MX" b="1" dirty="0">
                <a:solidFill>
                  <a:schemeClr val="accent4">
                    <a:lumMod val="60000"/>
                    <a:lumOff val="40000"/>
                  </a:schemeClr>
                </a:solidFill>
                <a:highlight>
                  <a:srgbClr val="008080"/>
                </a:highlight>
              </a:rPr>
              <a:t>Las redes de aprendizaje competitivo se diferencian de las otras redes neuronales en que en las anteriores redes las neuronas colaboran en la representación de los patrones, sin embargo, en este tipo de redes cada neurona compite con las otras neuronas para representar los patrones.</a:t>
            </a:r>
          </a:p>
          <a:p>
            <a:endParaRPr lang="es-MX" b="1" dirty="0">
              <a:solidFill>
                <a:schemeClr val="accent4">
                  <a:lumMod val="60000"/>
                  <a:lumOff val="40000"/>
                </a:schemeClr>
              </a:solidFill>
              <a:highlight>
                <a:srgbClr val="008080"/>
              </a:highlight>
            </a:endParaRPr>
          </a:p>
          <a:p>
            <a:r>
              <a:rPr lang="es-MX" b="1" dirty="0">
                <a:solidFill>
                  <a:schemeClr val="accent4">
                    <a:lumMod val="60000"/>
                    <a:lumOff val="40000"/>
                  </a:schemeClr>
                </a:solidFill>
                <a:highlight>
                  <a:srgbClr val="008080"/>
                </a:highlight>
              </a:rPr>
              <a:t>El aprendizaje de este tipo de redes es como su nombre indica, competitivo.</a:t>
            </a:r>
          </a:p>
          <a:p>
            <a:r>
              <a:rPr lang="es-MX" b="1" dirty="0">
                <a:solidFill>
                  <a:schemeClr val="accent4">
                    <a:lumMod val="60000"/>
                    <a:lumOff val="40000"/>
                  </a:schemeClr>
                </a:solidFill>
                <a:highlight>
                  <a:srgbClr val="008080"/>
                </a:highlight>
              </a:rPr>
              <a:t>Las neuronas compiten en cual representa mejor al patrón y la ganadora se lleva todo el aprendizaje de ese patrón. El objetivo de este tipo de redes es que se formen grupos de patrones, categorías, que son representados por cada neurona. </a:t>
            </a:r>
          </a:p>
          <a:p>
            <a:endParaRPr lang="es-MX" b="1" dirty="0">
              <a:solidFill>
                <a:schemeClr val="accent4">
                  <a:lumMod val="60000"/>
                  <a:lumOff val="40000"/>
                </a:schemeClr>
              </a:solidFill>
              <a:highlight>
                <a:srgbClr val="008080"/>
              </a:highlight>
            </a:endParaRPr>
          </a:p>
          <a:p>
            <a:r>
              <a:rPr lang="es-MX" b="1" dirty="0">
                <a:solidFill>
                  <a:schemeClr val="accent4">
                    <a:lumMod val="60000"/>
                    <a:lumOff val="40000"/>
                  </a:schemeClr>
                </a:solidFill>
                <a:highlight>
                  <a:srgbClr val="008080"/>
                </a:highlight>
              </a:rPr>
              <a:t>Las redes competitivas son usualmente bicapas Esta red admite valores binarios o bipolares como entrada para los sensores y su salida es en el mismo formato de la entrada.</a:t>
            </a:r>
          </a:p>
          <a:p>
            <a:r>
              <a:rPr lang="es-MX" b="1" dirty="0">
                <a:solidFill>
                  <a:schemeClr val="accent4">
                    <a:lumMod val="60000"/>
                    <a:lumOff val="40000"/>
                  </a:schemeClr>
                </a:solidFill>
                <a:highlight>
                  <a:srgbClr val="008080"/>
                </a:highlight>
              </a:rPr>
              <a:t>La función de la primera capa es hacer de sensor, por ella entran los patrones a la red y por tanto debe tener el mismo tamaño que la longitud del patrón.</a:t>
            </a:r>
          </a:p>
          <a:p>
            <a:r>
              <a:rPr lang="es-MX" b="1" dirty="0">
                <a:solidFill>
                  <a:schemeClr val="accent4">
                    <a:lumMod val="60000"/>
                    <a:lumOff val="40000"/>
                  </a:schemeClr>
                </a:solidFill>
                <a:highlight>
                  <a:srgbClr val="008080"/>
                </a:highlight>
              </a:rPr>
              <a:t>La segunda capa tiene tantas neuronas como categorías deseemos. Sin embargo, algunas redes competitivas, como la familia de las ART, crean neuronas dinámicamente para ajustar el número de categorías automáticamente.</a:t>
            </a:r>
          </a:p>
        </p:txBody>
      </p:sp>
    </p:spTree>
    <p:extLst>
      <p:ext uri="{BB962C8B-B14F-4D97-AF65-F5344CB8AC3E}">
        <p14:creationId xmlns:p14="http://schemas.microsoft.com/office/powerpoint/2010/main" val="1090501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379DD21-2589-40EC-BCBE-91626FC4CE7D}"/>
              </a:ext>
            </a:extLst>
          </p:cNvPr>
          <p:cNvPicPr>
            <a:picLocks noChangeAspect="1"/>
          </p:cNvPicPr>
          <p:nvPr/>
        </p:nvPicPr>
        <p:blipFill>
          <a:blip r:embed="rId2"/>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8F6415C7-27CE-427E-9CD0-ED751C6FE13C}"/>
              </a:ext>
            </a:extLst>
          </p:cNvPr>
          <p:cNvSpPr txBox="1"/>
          <p:nvPr/>
        </p:nvSpPr>
        <p:spPr>
          <a:xfrm>
            <a:off x="1298713" y="821635"/>
            <a:ext cx="8892209" cy="4247317"/>
          </a:xfrm>
          <a:prstGeom prst="rect">
            <a:avLst/>
          </a:prstGeom>
          <a:noFill/>
        </p:spPr>
        <p:txBody>
          <a:bodyPr wrap="square" rtlCol="0">
            <a:spAutoFit/>
          </a:bodyPr>
          <a:lstStyle/>
          <a:p>
            <a:pPr algn="ctr"/>
            <a:r>
              <a:rPr lang="es-MX" sz="3600" dirty="0">
                <a:solidFill>
                  <a:schemeClr val="bg1"/>
                </a:solidFill>
                <a:highlight>
                  <a:srgbClr val="008080"/>
                </a:highlight>
              </a:rPr>
              <a:t>Redes recurrentes </a:t>
            </a:r>
          </a:p>
          <a:p>
            <a:endParaRPr lang="es-MX" dirty="0">
              <a:solidFill>
                <a:schemeClr val="bg1"/>
              </a:solidFill>
              <a:highlight>
                <a:srgbClr val="008080"/>
              </a:highlight>
            </a:endParaRPr>
          </a:p>
          <a:p>
            <a:r>
              <a:rPr lang="es-MX" dirty="0">
                <a:solidFill>
                  <a:schemeClr val="bg1"/>
                </a:solidFill>
                <a:highlight>
                  <a:srgbClr val="008080"/>
                </a:highlight>
              </a:rPr>
              <a:t>Las redes neuronales recurrentes, o Recurrent Neural Networks(RNN), son una clase de redes para analizar datos de series temporales permitiendo tratar la dimensión de “tiempo”.</a:t>
            </a:r>
          </a:p>
          <a:p>
            <a:r>
              <a:rPr lang="es-MX" dirty="0">
                <a:solidFill>
                  <a:schemeClr val="bg1"/>
                </a:solidFill>
                <a:highlight>
                  <a:srgbClr val="008080"/>
                </a:highlight>
              </a:rPr>
              <a:t>Hasta ahora hemos visto redes cuya función de activación solo actúa en una dirección, hacia delante, desde la capa de entrada hacia la capa de salida, es decir, que no recuerdan valores previos. Una red RNN es parecida, pero incluye conexiones que apuntan “hacia atrás”, una especie de retroalimentaciones entre las neuronas dentro de las capas.</a:t>
            </a:r>
          </a:p>
          <a:p>
            <a:r>
              <a:rPr lang="es-MX" dirty="0">
                <a:solidFill>
                  <a:schemeClr val="bg1"/>
                </a:solidFill>
                <a:highlight>
                  <a:srgbClr val="008080"/>
                </a:highlight>
              </a:rPr>
              <a:t>Como cuanto más larga sea la secuencia temporal a analizar, mayor será el número de capas debe desenrollar, puede aparecer el problema de desvanecimiento de gradiente. Esto se soluciona incorporando capas de tipo LSTM o GRU que permiten el </a:t>
            </a:r>
            <a:r>
              <a:rPr lang="es-MX" dirty="0" err="1">
                <a:solidFill>
                  <a:schemeClr val="bg1"/>
                </a:solidFill>
                <a:highlight>
                  <a:srgbClr val="008080"/>
                </a:highlight>
              </a:rPr>
              <a:t>backpropagation</a:t>
            </a:r>
            <a:r>
              <a:rPr lang="es-MX" dirty="0">
                <a:solidFill>
                  <a:schemeClr val="bg1"/>
                </a:solidFill>
                <a:highlight>
                  <a:srgbClr val="008080"/>
                </a:highlight>
              </a:rPr>
              <a:t> through time conectando eventos que aparezcan muy alejados en los datos de entrada, sin que su peso se diluye entre las capas.</a:t>
            </a:r>
          </a:p>
          <a:p>
            <a:endParaRPr lang="es-MX" dirty="0">
              <a:solidFill>
                <a:schemeClr val="bg1"/>
              </a:solidFill>
              <a:highlight>
                <a:srgbClr val="008080"/>
              </a:highlight>
            </a:endParaRPr>
          </a:p>
        </p:txBody>
      </p:sp>
    </p:spTree>
    <p:extLst>
      <p:ext uri="{BB962C8B-B14F-4D97-AF65-F5344CB8AC3E}">
        <p14:creationId xmlns:p14="http://schemas.microsoft.com/office/powerpoint/2010/main" val="43987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C06BCFB-7ED2-492B-BDC2-C8B3634674F8}"/>
              </a:ext>
            </a:extLst>
          </p:cNvPr>
          <p:cNvPicPr>
            <a:picLocks noChangeAspect="1"/>
          </p:cNvPicPr>
          <p:nvPr/>
        </p:nvPicPr>
        <p:blipFill>
          <a:blip r:embed="rId2"/>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E9F5872B-831F-4E58-9C68-DB814B41C9EA}"/>
              </a:ext>
            </a:extLst>
          </p:cNvPr>
          <p:cNvSpPr txBox="1"/>
          <p:nvPr/>
        </p:nvSpPr>
        <p:spPr>
          <a:xfrm>
            <a:off x="344557" y="318052"/>
            <a:ext cx="10866782" cy="3416320"/>
          </a:xfrm>
          <a:prstGeom prst="rect">
            <a:avLst/>
          </a:prstGeom>
          <a:noFill/>
        </p:spPr>
        <p:txBody>
          <a:bodyPr wrap="square" rtlCol="0">
            <a:spAutoFit/>
          </a:bodyPr>
          <a:lstStyle/>
          <a:p>
            <a:pPr algn="ctr"/>
            <a:r>
              <a:rPr lang="es-MX" sz="3600" dirty="0">
                <a:solidFill>
                  <a:schemeClr val="accent4">
                    <a:lumMod val="60000"/>
                    <a:lumOff val="40000"/>
                  </a:schemeClr>
                </a:solidFill>
                <a:highlight>
                  <a:srgbClr val="008080"/>
                </a:highlight>
              </a:rPr>
              <a:t>Mapas de Karnaugh </a:t>
            </a:r>
          </a:p>
          <a:p>
            <a:endParaRPr lang="es-MX" dirty="0">
              <a:solidFill>
                <a:schemeClr val="accent4">
                  <a:lumMod val="60000"/>
                  <a:lumOff val="40000"/>
                </a:schemeClr>
              </a:solidFill>
              <a:highlight>
                <a:srgbClr val="008080"/>
              </a:highlight>
            </a:endParaRPr>
          </a:p>
          <a:p>
            <a:r>
              <a:rPr lang="es-MX" dirty="0">
                <a:solidFill>
                  <a:schemeClr val="accent4">
                    <a:lumMod val="60000"/>
                    <a:lumOff val="40000"/>
                  </a:schemeClr>
                </a:solidFill>
                <a:highlight>
                  <a:srgbClr val="008080"/>
                </a:highlight>
              </a:rPr>
              <a:t>Un mapa de Karnaugh (también conocido como tabla de Karnaugh o diagrama de Veitch) es un diagrama utilizado para la simplificación de funciones algebraicas en forma canónica. A partir de la tabla de Karnaugh se puede obtener una forma canónica mínima (con el mínimo número de términos). En este texto emplearemos indistintamente los términos “mapa” y “tabla” de Karnaugh.</a:t>
            </a:r>
          </a:p>
          <a:p>
            <a:r>
              <a:rPr lang="es-MX" dirty="0">
                <a:solidFill>
                  <a:schemeClr val="accent4">
                    <a:lumMod val="60000"/>
                    <a:lumOff val="40000"/>
                  </a:schemeClr>
                </a:solidFill>
                <a:highlight>
                  <a:srgbClr val="008080"/>
                </a:highlight>
              </a:rPr>
              <a:t>Con este mapa se aprovecha mucho la capacidad del cerebro humano al momento de identificar ciertas situaciones o patrones de análisis reduciendo enormemente las diferentes situaciones que se pueden presentar cuando se hace un cálculo. Muchos programas de computación que se utilizan para hacer cálculos utilizan este mapa el cual viene configurado en sus funciones, muchas personas no saben siquiera que el mismo existe, pero el programa de cálculo trabaja con sus principios.</a:t>
            </a:r>
          </a:p>
        </p:txBody>
      </p:sp>
      <p:pic>
        <p:nvPicPr>
          <p:cNvPr id="7" name="Imagen 6">
            <a:extLst>
              <a:ext uri="{FF2B5EF4-FFF2-40B4-BE49-F238E27FC236}">
                <a16:creationId xmlns:a16="http://schemas.microsoft.com/office/drawing/2014/main" id="{07C4978E-C696-4A29-85A7-0CBF9117D973}"/>
              </a:ext>
            </a:extLst>
          </p:cNvPr>
          <p:cNvPicPr>
            <a:picLocks noChangeAspect="1"/>
          </p:cNvPicPr>
          <p:nvPr/>
        </p:nvPicPr>
        <p:blipFill>
          <a:blip r:embed="rId3"/>
          <a:stretch>
            <a:fillRect/>
          </a:stretch>
        </p:blipFill>
        <p:spPr>
          <a:xfrm>
            <a:off x="5437495" y="3734372"/>
            <a:ext cx="3145809" cy="2773920"/>
          </a:xfrm>
          <a:prstGeom prst="rect">
            <a:avLst/>
          </a:prstGeom>
        </p:spPr>
      </p:pic>
    </p:spTree>
    <p:extLst>
      <p:ext uri="{BB962C8B-B14F-4D97-AF65-F5344CB8AC3E}">
        <p14:creationId xmlns:p14="http://schemas.microsoft.com/office/powerpoint/2010/main" val="172507928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1198</Words>
  <Application>Microsoft Office PowerPoint</Application>
  <PresentationFormat>Panorámica</PresentationFormat>
  <Paragraphs>44</Paragraphs>
  <Slides>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Laura Rodriguez</dc:creator>
  <cp:lastModifiedBy>Laura Rodriguez</cp:lastModifiedBy>
  <cp:revision>14</cp:revision>
  <dcterms:created xsi:type="dcterms:W3CDTF">2020-11-19T04:17:55Z</dcterms:created>
  <dcterms:modified xsi:type="dcterms:W3CDTF">2020-11-19T07:21:08Z</dcterms:modified>
</cp:coreProperties>
</file>